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715000" cx="9144000"/>
  <p:notesSz cx="7315200" cy="9601200"/>
  <p:embeddedFontLst>
    <p:embeddedFont>
      <p:font typeface="Play"/>
      <p:regular r:id="rId25"/>
      <p:bold r:id="rId26"/>
    </p:embeddedFont>
    <p:embeddedFont>
      <p:font typeface="Arial Narrow"/>
      <p:regular r:id="rId27"/>
      <p:bold r:id="rId28"/>
      <p:italic r:id="rId29"/>
      <p:boldItalic r:id="rId30"/>
    </p:embeddedFont>
    <p:embeddedFont>
      <p:font typeface="Rock Salt"/>
      <p:regular r:id="rId31"/>
    </p:embeddedFont>
    <p:embeddedFont>
      <p:font typeface="Arial Black"/>
      <p:regular r:id="rId32"/>
    </p:embeddedFont>
    <p:embeddedFont>
      <p:font typeface="Satisfy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-bold.fntdata"/><Relationship Id="rId25" Type="http://schemas.openxmlformats.org/officeDocument/2006/relationships/font" Target="fonts/Play-regular.fntdata"/><Relationship Id="rId28" Type="http://schemas.openxmlformats.org/officeDocument/2006/relationships/font" Target="fonts/ArialNarrow-bold.fntdata"/><Relationship Id="rId27" Type="http://schemas.openxmlformats.org/officeDocument/2006/relationships/font" Target="fonts/ArialNarr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alNarrow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ckSalt-regular.fntdata"/><Relationship Id="rId30" Type="http://schemas.openxmlformats.org/officeDocument/2006/relationships/font" Target="fonts/ArialNarrow-boldItalic.fntdata"/><Relationship Id="rId11" Type="http://schemas.openxmlformats.org/officeDocument/2006/relationships/slide" Target="slides/slide6.xml"/><Relationship Id="rId33" Type="http://schemas.openxmlformats.org/officeDocument/2006/relationships/font" Target="fonts/Satisfy-regular.fntdata"/><Relationship Id="rId10" Type="http://schemas.openxmlformats.org/officeDocument/2006/relationships/slide" Target="slides/slide5.xml"/><Relationship Id="rId32" Type="http://schemas.openxmlformats.org/officeDocument/2006/relationships/font" Target="fonts/ArialBlack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f42d792c0_0_0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f42d792c0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6f42d792c0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f42d792c0_0_1109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f42d792c0_0_1109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f42d792c0_0_1115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f42d792c0_0_1115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f42d792c0_0_1121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f42d792c0_0_1121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42d792c0_0_1127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42d792c0_0_1127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f42d792c0_0_93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f42d792c0_0_9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6f42d792c0_0_9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7:notes"/>
          <p:cNvSpPr/>
          <p:nvPr>
            <p:ph idx="2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e5be5dea2_0_4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e5be5dea2_0_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5e5be5dea2_0_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e5be5dea2_0_11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e5be5dea2_0_1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5e5be5dea2_0_1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f42d792c0_0_1831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f42d792c0_0_183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6f42d792c0_0_183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f42d792c0_0_2227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f42d792c0_0_2227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6f42d792c0_0_2227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f42d792c0_0_1062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f42d792c0_0_1062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f42d792c0_0_1070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f42d792c0_0_1070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f42d792c0_0_756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f42d792c0_0_75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6f42d792c0_0_75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f42d792c0_0_632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f42d792c0_0_632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6f42d792c0_0_632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f42d792c0_0_894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f42d792c0_0_8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6f42d792c0_0_8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f42d792c0_0_1098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f42d792c0_0_1098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f42d792c0_0_1103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f42d792c0_0_1103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758943" y="-608939"/>
            <a:ext cx="3626115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5107914" y="1740032"/>
            <a:ext cx="484319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107413" y="-174493"/>
            <a:ext cx="484319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">
  <p:cSld name="AUTOLAYOUT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 rot="10800000"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12500" y="4469000"/>
            <a:ext cx="25446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type="ctrTitle"/>
          </p:nvPr>
        </p:nvSpPr>
        <p:spPr>
          <a:xfrm>
            <a:off x="3020725" y="4469000"/>
            <a:ext cx="54516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1">
  <p:cSld name="AUTOLAYOUT_1"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673800" y="599167"/>
            <a:ext cx="7796400" cy="4516800"/>
          </a:xfrm>
          <a:prstGeom prst="rect">
            <a:avLst/>
          </a:prstGeom>
          <a:solidFill>
            <a:srgbClr val="FFFFFF"/>
          </a:solidFill>
          <a:ln cap="flat" cmpd="thinThick" w="1143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3">
  <p:cSld name="AUTOLAYOUT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1EA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 rot="10800000">
            <a:off x="398200" y="1085750"/>
            <a:ext cx="505800" cy="0"/>
          </a:xfrm>
          <a:prstGeom prst="straightConnector1">
            <a:avLst/>
          </a:prstGeom>
          <a:noFill/>
          <a:ln cap="flat" cmpd="sng" w="19050">
            <a:solidFill>
              <a:srgbClr val="FF582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1282111"/>
            <a:ext cx="2655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2246722"/>
            <a:ext cx="2655000" cy="3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4">
  <p:cSld name="AUTOLAYOUT_4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386075" y="447841"/>
            <a:ext cx="1354500" cy="152998"/>
            <a:chOff x="386075" y="419725"/>
            <a:chExt cx="1354500" cy="137700"/>
          </a:xfrm>
        </p:grpSpPr>
        <p:sp>
          <p:nvSpPr>
            <p:cNvPr id="102" name="Google Shape;102;p16"/>
            <p:cNvSpPr/>
            <p:nvPr/>
          </p:nvSpPr>
          <p:spPr>
            <a:xfrm>
              <a:off x="386075" y="419725"/>
              <a:ext cx="13545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38607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68720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703583"/>
            <a:ext cx="31275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591583"/>
            <a:ext cx="3127500" cy="3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E8FDFE"/>
              </a:buClr>
              <a:buSzPts val="1200"/>
              <a:buChar char="•"/>
              <a:defRPr sz="1200">
                <a:solidFill>
                  <a:srgbClr val="E8FDFE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5">
  <p:cSld name="AUTOLAYOUT_6"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 txBox="1"/>
          <p:nvPr>
            <p:ph type="title"/>
          </p:nvPr>
        </p:nvSpPr>
        <p:spPr>
          <a:xfrm>
            <a:off x="291875" y="452111"/>
            <a:ext cx="3039600" cy="15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291938" y="2281908"/>
            <a:ext cx="3039600" cy="26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400">
                <a:solidFill>
                  <a:schemeClr val="dk2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 sz="1400">
                <a:solidFill>
                  <a:schemeClr val="dk2"/>
                </a:solidFill>
              </a:defRPr>
            </a:lvl3pPr>
            <a:lvl4pPr indent="-314325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4pPr>
            <a:lvl5pPr indent="-314325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5pPr>
            <a:lvl6pPr indent="-314325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6pPr>
            <a:lvl7pPr indent="-314325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7pPr>
            <a:lvl8pPr indent="-314325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8pPr>
            <a:lvl9pPr indent="-314325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2">
  <p:cSld name="AUTOLAYOUT_4_1"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6">
  <p:cSld name="AUTOLAYOUT_42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6 1">
  <p:cSld name="AUTOLAYOUT_48"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7">
  <p:cSld name="AUTOLAYOUT_49"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8">
  <p:cSld name="AUTOLAYOUT_50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9">
  <p:cSld name="AUTOLAYOUT_51"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286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291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29842" y="1400969"/>
            <a:ext cx="3868340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29842" y="2087563"/>
            <a:ext cx="3868340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29150" y="1400969"/>
            <a:ext cx="3887391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29150" y="2087563"/>
            <a:ext cx="3887391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44683" l="0" r="0" t="13650"/>
          <a:stretch/>
        </p:blipFill>
        <p:spPr>
          <a:xfrm>
            <a:off x="0" y="0"/>
            <a:ext cx="9144008" cy="5714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/>
          <p:nvPr/>
        </p:nvSpPr>
        <p:spPr>
          <a:xfrm>
            <a:off x="0" y="4241333"/>
            <a:ext cx="9144000" cy="1473600"/>
          </a:xfrm>
          <a:prstGeom prst="rect">
            <a:avLst/>
          </a:prstGeom>
          <a:solidFill>
            <a:srgbClr val="000000">
              <a:alpha val="4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312500" y="4469000"/>
            <a:ext cx="2544600" cy="1018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Prof. Ramon Lummertz</a:t>
            </a:r>
            <a:endParaRPr/>
          </a:p>
          <a:p>
            <a:pPr indent="0" lvl="0" marL="0" rtl="0" algn="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ctrTitle"/>
          </p:nvPr>
        </p:nvSpPr>
        <p:spPr>
          <a:xfrm>
            <a:off x="3020725" y="4469000"/>
            <a:ext cx="5451600" cy="1018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Princípios de Segurança e Redes de Computadores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AP 2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Trabalho valendo 2.5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4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4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AS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Prova valendo 6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5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 txBox="1"/>
          <p:nvPr>
            <p:ph type="ctrTitle"/>
          </p:nvPr>
        </p:nvSpPr>
        <p:spPr>
          <a:xfrm>
            <a:off x="1837575" y="1390583"/>
            <a:ext cx="49908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AF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4" name="Google Shape;224;p35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Prova  10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 rotWithShape="1">
          <a:blip r:embed="rId3">
            <a:alphaModFix amt="50000"/>
          </a:blip>
          <a:srcRect b="13820" l="0" r="0" t="13820"/>
          <a:stretch/>
        </p:blipFill>
        <p:spPr>
          <a:xfrm>
            <a:off x="0" y="0"/>
            <a:ext cx="9144007" cy="5714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6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 rotWithShape="1">
          <a:blip r:embed="rId3">
            <a:alphaModFix/>
          </a:blip>
          <a:srcRect b="0" l="6354" r="6362" t="0"/>
          <a:stretch/>
        </p:blipFill>
        <p:spPr>
          <a:xfrm>
            <a:off x="673800" y="599167"/>
            <a:ext cx="7796401" cy="4516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Bibliografia (Pearson Virtual)</a:t>
            </a:r>
            <a:endParaRPr/>
          </a:p>
        </p:txBody>
      </p:sp>
      <p:pic>
        <p:nvPicPr>
          <p:cNvPr id="242" name="Google Shape;24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325" y="1462125"/>
            <a:ext cx="5119425" cy="38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Bibliografia (Pearson Virtual)</a:t>
            </a:r>
            <a:endParaRPr/>
          </a:p>
        </p:txBody>
      </p:sp>
      <p:sp>
        <p:nvSpPr>
          <p:cNvPr id="249" name="Google Shape;249;p39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5" y="1759550"/>
            <a:ext cx="9028475" cy="3283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Bibliografia (Pearson Virtual)</a:t>
            </a:r>
            <a:endParaRPr/>
          </a:p>
        </p:txBody>
      </p:sp>
      <p:pic>
        <p:nvPicPr>
          <p:cNvPr id="257" name="Google Shape;257;p40"/>
          <p:cNvPicPr preferRelativeResize="0"/>
          <p:nvPr/>
        </p:nvPicPr>
        <p:blipFill rotWithShape="1">
          <a:blip r:embed="rId3">
            <a:alphaModFix/>
          </a:blip>
          <a:srcRect b="0" l="0" r="0" t="6261"/>
          <a:stretch/>
        </p:blipFill>
        <p:spPr>
          <a:xfrm>
            <a:off x="1707900" y="1561275"/>
            <a:ext cx="5353449" cy="382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1"/>
          <p:cNvPicPr preferRelativeResize="0"/>
          <p:nvPr/>
        </p:nvPicPr>
        <p:blipFill rotWithShape="1">
          <a:blip r:embed="rId3">
            <a:alphaModFix amt="50000"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ATC - Aporte </a:t>
            </a:r>
            <a:r>
              <a:rPr lang="pt-BR"/>
              <a:t>teórico</a:t>
            </a:r>
            <a:r>
              <a:rPr lang="pt-BR"/>
              <a:t> de </a:t>
            </a:r>
            <a:r>
              <a:rPr lang="pt-BR"/>
              <a:t>competência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2"/>
          <p:cNvPicPr preferRelativeResize="0"/>
          <p:nvPr/>
        </p:nvPicPr>
        <p:blipFill rotWithShape="1">
          <a:blip r:embed="rId3">
            <a:alphaModFix amt="50000"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TDE - Trabalho </a:t>
            </a:r>
            <a:r>
              <a:rPr lang="pt-BR"/>
              <a:t>Discente</a:t>
            </a:r>
            <a:r>
              <a:rPr lang="pt-BR"/>
              <a:t> efetivo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/>
          <p:nvPr/>
        </p:nvSpPr>
        <p:spPr>
          <a:xfrm>
            <a:off x="-73300" y="0"/>
            <a:ext cx="9144000" cy="580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/>
        </p:nvSpPr>
        <p:spPr>
          <a:xfrm>
            <a:off x="6435825" y="1625611"/>
            <a:ext cx="2319300" cy="13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Sobre </a:t>
            </a:r>
            <a:endParaRPr sz="72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6606900" y="5014167"/>
            <a:ext cx="25371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51-981636027</a:t>
            </a:r>
            <a:b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ramonsl@rede.ulbra.br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@ramonsl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0.png"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338" y="3258319"/>
            <a:ext cx="3914775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85667"/>
            <a:ext cx="342340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7775"/>
            <a:ext cx="8839202" cy="3231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>
            <p:ph idx="4294967295" type="title"/>
          </p:nvPr>
        </p:nvSpPr>
        <p:spPr>
          <a:xfrm>
            <a:off x="2712100" y="314583"/>
            <a:ext cx="6220800" cy="3033000"/>
          </a:xfrm>
          <a:prstGeom prst="rect">
            <a:avLst/>
          </a:prstGeom>
          <a:solidFill>
            <a:srgbClr val="212121">
              <a:alpha val="734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rial Narrow"/>
                <a:ea typeface="Arial Narrow"/>
                <a:cs typeface="Arial Narrow"/>
                <a:sym typeface="Arial Narrow"/>
              </a:rPr>
              <a:t>Fornece embasamento teórico às modernas tecnologias que compõe os serviços em redes, explicando a ligação em rede, a partir do nível físico (meios físicos, topologias, propriedades dos sinais, modulação) e nível de enlace (protocolos de enlace de dados, subcamada de acesso ao meio, detecção e correção de erros, controle de fluxo e interfaces de rede). Em cada nível, é apresentado como as facilidades e os serviços fornecidos pelos níveis mais baixos são usados no nível seguinte. A disciplina também apresenta os princípios básicos da Segurança da Informação a partir da norma internacional ISO/IEC27002 permitindo uma visão consolidada dos processos de comunicação em redes, alinhados com a segurança da informação.</a:t>
            </a: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140975" y="4357194"/>
            <a:ext cx="40545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1155CC"/>
                </a:solidFill>
                <a:latin typeface="Rock Salt"/>
                <a:ea typeface="Rock Salt"/>
                <a:cs typeface="Rock Salt"/>
                <a:sym typeface="Rock Salt"/>
              </a:rPr>
              <a:t>Ementa</a:t>
            </a:r>
            <a:endParaRPr sz="4800">
              <a:solidFill>
                <a:srgbClr val="1155CC"/>
              </a:solidFill>
              <a:latin typeface="Rock Salt"/>
              <a:ea typeface="Rock Salt"/>
              <a:cs typeface="Rock Salt"/>
              <a:sym typeface="Rock Sa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0" l="15697" r="15697" t="0"/>
          <a:stretch/>
        </p:blipFill>
        <p:spPr>
          <a:xfrm>
            <a:off x="3278400" y="0"/>
            <a:ext cx="5865599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>
            <p:ph type="title"/>
          </p:nvPr>
        </p:nvSpPr>
        <p:spPr>
          <a:xfrm>
            <a:off x="311700" y="1282111"/>
            <a:ext cx="2655000" cy="954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COMPETÊNCIAS</a:t>
            </a:r>
            <a:endParaRPr/>
          </a:p>
        </p:txBody>
      </p:sp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311700" y="2246722"/>
            <a:ext cx="2655000" cy="325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- Tomar decisões e inovar, com base no conhecimento do funcionamento e das características técnicas de hardware e da infraestrutura de software dos sistemas de computação consciente dos aspectos éticos, legais e dos impactos ambientais decorrentes.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Compreender os fatos essenciais, os conceitos, os princípios e as teorias relacionadas à Ciência da Computação para o desenvolvimento de software e hardware e suas aplicações.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 rotWithShape="1">
          <a:blip r:embed="rId3">
            <a:alphaModFix/>
          </a:blip>
          <a:srcRect b="0" l="17667" r="17661" t="0"/>
          <a:stretch/>
        </p:blipFill>
        <p:spPr>
          <a:xfrm>
            <a:off x="3615001" y="0"/>
            <a:ext cx="5528999" cy="571500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703583"/>
            <a:ext cx="3127500" cy="880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COMPETÊNCIAS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591583"/>
            <a:ext cx="31275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Identificar e gerenciar os riscos que podem estar envolvidos na operação de equipamentos de computação (incluindo os aspectos de dependabilidade e segurança).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Identificar e compreender a funcionalidade dos elementos lógicos e físicos de redes de computadores.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Planejar e desenvolver projetos de conectividade entre sistemas heterogêneos.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Propor e implementar políticas de segurança.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Avaliar e decidir sobre a aplicação de tecnologias.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291875" y="452111"/>
            <a:ext cx="3039600" cy="15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Qual o seu conhecimento e experiência com: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291938" y="2281908"/>
            <a:ext cx="3039600" cy="264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4800"/>
              <a:t>Redes e Segurança?</a:t>
            </a:r>
            <a:endParaRPr sz="4800"/>
          </a:p>
        </p:txBody>
      </p:sp>
      <p:sp>
        <p:nvSpPr>
          <p:cNvPr id="188" name="Google Shape;188;p30"/>
          <p:cNvSpPr/>
          <p:nvPr/>
        </p:nvSpPr>
        <p:spPr>
          <a:xfrm>
            <a:off x="4232750" y="0"/>
            <a:ext cx="4911300" cy="5715000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>
            <a:noFill/>
          </a:ln>
          <a:effectLst>
            <a:outerShdw blurRad="50800" rotWithShape="0" algn="tl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3331550" y="0"/>
            <a:ext cx="5633700" cy="5715000"/>
          </a:xfrm>
          <a:prstGeom prst="parallelogram">
            <a:avLst>
              <a:gd fmla="val 24220" name="adj"/>
            </a:avLst>
          </a:prstGeom>
          <a:solidFill>
            <a:srgbClr val="EEEEEE">
              <a:alpha val="6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 rotWithShape="1">
          <a:blip r:embed="rId3">
            <a:alphaModFix/>
          </a:blip>
          <a:srcRect b="0" l="17443" r="17443" t="0"/>
          <a:stretch/>
        </p:blipFill>
        <p:spPr>
          <a:xfrm>
            <a:off x="3562350" y="0"/>
            <a:ext cx="5581800" cy="5715000"/>
          </a:xfrm>
          <a:prstGeom prst="parallelogram">
            <a:avLst>
              <a:gd fmla="val 2368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1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ck Salt"/>
                <a:ea typeface="Rock Salt"/>
                <a:cs typeface="Rock Salt"/>
                <a:sym typeface="Rock Salt"/>
              </a:rPr>
              <a:t>Avaliação</a:t>
            </a:r>
            <a:endParaRPr>
              <a:latin typeface="Rock Salt"/>
              <a:ea typeface="Rock Salt"/>
              <a:cs typeface="Rock Salt"/>
              <a:sym typeface="Rock Sa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2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AP 1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Trabalho valendo 1.5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